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10058400" cy="7772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D91A5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2" d="100"/>
          <a:sy n="102" d="100"/>
        </p:scale>
        <p:origin x="-1404" y="-4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4380" y="2414482"/>
            <a:ext cx="8549640" cy="1666028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08760" y="4404360"/>
            <a:ext cx="7040880" cy="198628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509412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101882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52823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203764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54706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305647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56588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4075298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29485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3737357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292340" y="311257"/>
            <a:ext cx="2263140" cy="66317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311257"/>
            <a:ext cx="6621780" cy="663172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88591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032731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4544" y="4994487"/>
            <a:ext cx="8549640" cy="1543685"/>
          </a:xfrm>
        </p:spPr>
        <p:txBody>
          <a:bodyPr anchor="t"/>
          <a:lstStyle>
            <a:lvl1pPr algn="l">
              <a:defRPr sz="4500" b="1" cap="all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94544" y="3294275"/>
            <a:ext cx="8549640" cy="1700212"/>
          </a:xfrm>
        </p:spPr>
        <p:txBody>
          <a:bodyPr anchor="b"/>
          <a:lstStyle>
            <a:lvl1pPr marL="0" indent="0">
              <a:buNone/>
              <a:defRPr sz="2200">
                <a:solidFill>
                  <a:schemeClr val="tx1">
                    <a:tint val="75000"/>
                  </a:schemeClr>
                </a:solidFill>
              </a:defRPr>
            </a:lvl1pPr>
            <a:lvl2pPr marL="509412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1018824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52823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2037649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547061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3056473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56588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4075298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7427250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5029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113020" y="1813560"/>
            <a:ext cx="4442460" cy="5129425"/>
          </a:xfrm>
        </p:spPr>
        <p:txBody>
          <a:bodyPr/>
          <a:lstStyle>
            <a:lvl1pPr>
              <a:defRPr sz="3100"/>
            </a:lvl1pPr>
            <a:lvl2pPr>
              <a:defRPr sz="27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752333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739795"/>
            <a:ext cx="4444207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02920" y="2464859"/>
            <a:ext cx="4444207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5109528" y="1739795"/>
            <a:ext cx="4445953" cy="725064"/>
          </a:xfrm>
        </p:spPr>
        <p:txBody>
          <a:bodyPr anchor="b"/>
          <a:lstStyle>
            <a:lvl1pPr marL="0" indent="0">
              <a:buNone/>
              <a:defRPr sz="2700" b="1"/>
            </a:lvl1pPr>
            <a:lvl2pPr marL="509412" indent="0">
              <a:buNone/>
              <a:defRPr sz="2200" b="1"/>
            </a:lvl2pPr>
            <a:lvl3pPr marL="1018824" indent="0">
              <a:buNone/>
              <a:defRPr sz="2000" b="1"/>
            </a:lvl3pPr>
            <a:lvl4pPr marL="1528237" indent="0">
              <a:buNone/>
              <a:defRPr sz="1800" b="1"/>
            </a:lvl4pPr>
            <a:lvl5pPr marL="2037649" indent="0">
              <a:buNone/>
              <a:defRPr sz="1800" b="1"/>
            </a:lvl5pPr>
            <a:lvl6pPr marL="2547061" indent="0">
              <a:buNone/>
              <a:defRPr sz="1800" b="1"/>
            </a:lvl6pPr>
            <a:lvl7pPr marL="3056473" indent="0">
              <a:buNone/>
              <a:defRPr sz="1800" b="1"/>
            </a:lvl7pPr>
            <a:lvl8pPr marL="3565886" indent="0">
              <a:buNone/>
              <a:defRPr sz="1800" b="1"/>
            </a:lvl8pPr>
            <a:lvl9pPr marL="4075298" indent="0">
              <a:buNone/>
              <a:defRPr sz="18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5109528" y="2464859"/>
            <a:ext cx="4445953" cy="4478126"/>
          </a:xfrm>
        </p:spPr>
        <p:txBody>
          <a:bodyPr/>
          <a:lstStyle>
            <a:lvl1pPr>
              <a:defRPr sz="27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629258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6308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26544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1" y="309457"/>
            <a:ext cx="3309144" cy="1316990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932555" y="309457"/>
            <a:ext cx="5622925" cy="6633528"/>
          </a:xfrm>
        </p:spPr>
        <p:txBody>
          <a:bodyPr/>
          <a:lstStyle>
            <a:lvl1pPr>
              <a:defRPr sz="3600"/>
            </a:lvl1pPr>
            <a:lvl2pPr>
              <a:defRPr sz="3100"/>
            </a:lvl2pPr>
            <a:lvl3pPr>
              <a:defRPr sz="2700"/>
            </a:lvl3pPr>
            <a:lvl4pPr>
              <a:defRPr sz="2200"/>
            </a:lvl4pPr>
            <a:lvl5pPr>
              <a:defRPr sz="2200"/>
            </a:lvl5pPr>
            <a:lvl6pPr>
              <a:defRPr sz="2200"/>
            </a:lvl6pPr>
            <a:lvl7pPr>
              <a:defRPr sz="2200"/>
            </a:lvl7pPr>
            <a:lvl8pPr>
              <a:defRPr sz="2200"/>
            </a:lvl8pPr>
            <a:lvl9pPr>
              <a:defRPr sz="22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02921" y="1626447"/>
            <a:ext cx="3309144" cy="5316538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7491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1517" y="5440680"/>
            <a:ext cx="6035040" cy="642303"/>
          </a:xfrm>
        </p:spPr>
        <p:txBody>
          <a:bodyPr anchor="b"/>
          <a:lstStyle>
            <a:lvl1pPr algn="l">
              <a:defRPr sz="2200" b="1"/>
            </a:lvl1pPr>
          </a:lstStyle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971517" y="694478"/>
            <a:ext cx="6035040" cy="4663440"/>
          </a:xfrm>
        </p:spPr>
        <p:txBody>
          <a:bodyPr/>
          <a:lstStyle>
            <a:lvl1pPr marL="0" indent="0">
              <a:buNone/>
              <a:defRPr sz="3600"/>
            </a:lvl1pPr>
            <a:lvl2pPr marL="509412" indent="0">
              <a:buNone/>
              <a:defRPr sz="3100"/>
            </a:lvl2pPr>
            <a:lvl3pPr marL="1018824" indent="0">
              <a:buNone/>
              <a:defRPr sz="2700"/>
            </a:lvl3pPr>
            <a:lvl4pPr marL="1528237" indent="0">
              <a:buNone/>
              <a:defRPr sz="2200"/>
            </a:lvl4pPr>
            <a:lvl5pPr marL="2037649" indent="0">
              <a:buNone/>
              <a:defRPr sz="2200"/>
            </a:lvl5pPr>
            <a:lvl6pPr marL="2547061" indent="0">
              <a:buNone/>
              <a:defRPr sz="2200"/>
            </a:lvl6pPr>
            <a:lvl7pPr marL="3056473" indent="0">
              <a:buNone/>
              <a:defRPr sz="2200"/>
            </a:lvl7pPr>
            <a:lvl8pPr marL="3565886" indent="0">
              <a:buNone/>
              <a:defRPr sz="2200"/>
            </a:lvl8pPr>
            <a:lvl9pPr marL="4075298" indent="0">
              <a:buNone/>
              <a:defRPr sz="2200"/>
            </a:lvl9pPr>
          </a:lstStyle>
          <a:p>
            <a:r>
              <a:rPr lang="ru-RU" smtClean="0"/>
              <a:t>Вставка рисунка</a:t>
            </a:r>
            <a:endParaRPr lang="uk-UA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971517" y="6082983"/>
            <a:ext cx="6035040" cy="912177"/>
          </a:xfrm>
        </p:spPr>
        <p:txBody>
          <a:bodyPr/>
          <a:lstStyle>
            <a:lvl1pPr marL="0" indent="0">
              <a:buNone/>
              <a:defRPr sz="1600"/>
            </a:lvl1pPr>
            <a:lvl2pPr marL="509412" indent="0">
              <a:buNone/>
              <a:defRPr sz="1300"/>
            </a:lvl2pPr>
            <a:lvl3pPr marL="1018824" indent="0">
              <a:buNone/>
              <a:defRPr sz="1100"/>
            </a:lvl3pPr>
            <a:lvl4pPr marL="1528237" indent="0">
              <a:buNone/>
              <a:defRPr sz="1000"/>
            </a:lvl4pPr>
            <a:lvl5pPr marL="2037649" indent="0">
              <a:buNone/>
              <a:defRPr sz="1000"/>
            </a:lvl5pPr>
            <a:lvl6pPr marL="2547061" indent="0">
              <a:buNone/>
              <a:defRPr sz="1000"/>
            </a:lvl6pPr>
            <a:lvl7pPr marL="3056473" indent="0">
              <a:buNone/>
              <a:defRPr sz="1000"/>
            </a:lvl7pPr>
            <a:lvl8pPr marL="3565886" indent="0">
              <a:buNone/>
              <a:defRPr sz="1000"/>
            </a:lvl8pPr>
            <a:lvl9pPr marL="4075298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2820187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 l="-19000" r="-19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311256"/>
            <a:ext cx="9052560" cy="1295400"/>
          </a:xfrm>
          <a:prstGeom prst="rect">
            <a:avLst/>
          </a:prstGeom>
        </p:spPr>
        <p:txBody>
          <a:bodyPr vert="horz" lIns="101882" tIns="50941" rIns="101882" bIns="50941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uk-UA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02920" y="1813560"/>
            <a:ext cx="9052560" cy="5129425"/>
          </a:xfrm>
          <a:prstGeom prst="rect">
            <a:avLst/>
          </a:prstGeom>
        </p:spPr>
        <p:txBody>
          <a:bodyPr vert="horz" lIns="101882" tIns="50941" rIns="101882" bIns="50941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uk-UA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5029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l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12/18/2013</a:t>
            </a:fld>
            <a:endParaRPr lang="en-US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436620" y="7203864"/>
            <a:ext cx="31851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ct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7208520" y="7203864"/>
            <a:ext cx="2346960" cy="413808"/>
          </a:xfrm>
          <a:prstGeom prst="rect">
            <a:avLst/>
          </a:prstGeom>
        </p:spPr>
        <p:txBody>
          <a:bodyPr vert="horz" lIns="101882" tIns="50941" rIns="101882" bIns="50941" rtlCol="0" anchor="ctr"/>
          <a:lstStyle>
            <a:lvl1pPr algn="r">
              <a:defRPr sz="13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846852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1018824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82059" indent="-382059" algn="l" defTabSz="1018824" rtl="0" eaLnBrk="1" latinLnBrk="0" hangingPunct="1">
        <a:spcBef>
          <a:spcPct val="20000"/>
        </a:spcBef>
        <a:buFont typeface="Arial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827795" indent="-318383" algn="l" defTabSz="1018824" rtl="0" eaLnBrk="1" latinLnBrk="0" hangingPunct="1">
        <a:spcBef>
          <a:spcPct val="20000"/>
        </a:spcBef>
        <a:buFont typeface="Arial" pitchFamily="34" charset="0"/>
        <a:buChar char="–"/>
        <a:defRPr sz="3100" kern="1200">
          <a:solidFill>
            <a:schemeClr val="tx1"/>
          </a:solidFill>
          <a:latin typeface="+mn-lt"/>
          <a:ea typeface="+mn-ea"/>
          <a:cs typeface="+mn-cs"/>
        </a:defRPr>
      </a:lvl2pPr>
      <a:lvl3pPr marL="1273531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700" kern="1200">
          <a:solidFill>
            <a:schemeClr val="tx1"/>
          </a:solidFill>
          <a:latin typeface="+mn-lt"/>
          <a:ea typeface="+mn-ea"/>
          <a:cs typeface="+mn-cs"/>
        </a:defRPr>
      </a:lvl3pPr>
      <a:lvl4pPr marL="1782943" indent="-254706" algn="l" defTabSz="1018824" rtl="0" eaLnBrk="1" latinLnBrk="0" hangingPunct="1">
        <a:spcBef>
          <a:spcPct val="20000"/>
        </a:spcBef>
        <a:buFont typeface="Arial" pitchFamily="34" charset="0"/>
        <a:buChar char="–"/>
        <a:defRPr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2292355" indent="-254706" algn="l" defTabSz="1018824" rtl="0" eaLnBrk="1" latinLnBrk="0" hangingPunct="1">
        <a:spcBef>
          <a:spcPct val="20000"/>
        </a:spcBef>
        <a:buFont typeface="Arial" pitchFamily="34" charset="0"/>
        <a:buChar char="»"/>
        <a:defRPr sz="2200" kern="1200">
          <a:solidFill>
            <a:schemeClr val="tx1"/>
          </a:solidFill>
          <a:latin typeface="+mn-lt"/>
          <a:ea typeface="+mn-ea"/>
          <a:cs typeface="+mn-cs"/>
        </a:defRPr>
      </a:lvl5pPr>
      <a:lvl6pPr marL="2801767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6pPr>
      <a:lvl7pPr marL="3311180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7pPr>
      <a:lvl8pPr marL="3820592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8pPr>
      <a:lvl9pPr marL="4330004" indent="-254706" algn="l" defTabSz="1018824" rtl="0" eaLnBrk="1" latinLnBrk="0" hangingPunct="1">
        <a:spcBef>
          <a:spcPct val="20000"/>
        </a:spcBef>
        <a:buFont typeface="Arial" pitchFamily="34" charset="0"/>
        <a:buChar char="•"/>
        <a:defRPr sz="2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uk-UA"/>
      </a:defPPr>
      <a:lvl1pPr marL="0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1pPr>
      <a:lvl2pPr marL="509412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18824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528237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37649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47061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3056473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565886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4075298" algn="l" defTabSz="1018824" rtl="0" eaLnBrk="1" latinLnBrk="0" hangingPunct="1"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7004807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uk-UA"/>
          </a:p>
        </p:txBody>
      </p:sp>
      <p:pic>
        <p:nvPicPr>
          <p:cNvPr id="12" name="Рисунок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24329" y="6932798"/>
            <a:ext cx="1584177" cy="950507"/>
          </a:xfrm>
          <a:prstGeom prst="rect">
            <a:avLst/>
          </a:prstGeom>
        </p:spPr>
      </p:pic>
      <p:sp>
        <p:nvSpPr>
          <p:cNvPr id="2" name="TextBox 1"/>
          <p:cNvSpPr txBox="1"/>
          <p:nvPr/>
        </p:nvSpPr>
        <p:spPr>
          <a:xfrm>
            <a:off x="457200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0" y="1447800"/>
            <a:ext cx="10058400" cy="6150402"/>
          </a:xfrm>
          <a:prstGeom prst="rect">
            <a:avLst/>
          </a:prstGeom>
          <a:noFill/>
        </p:spPr>
        <p:txBody>
          <a:bodyPr wrap="square" lIns="0" tIns="0" rIns="0" rtlCol="0">
            <a:spAutoFit/>
          </a:bodyPr>
          <a:lstStyle/>
          <a:p>
            <a:pPr algn="ctr">
              <a:lnSpc>
                <a:spcPts val="35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319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Geometric</a:t>
            </a:r>
            <a:r>
              <a:rPr lang="en-US" altLang="zh-CN" sz="3192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altLang="zh-CN" sz="319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Editing</a:t>
            </a:r>
            <a:r>
              <a:rPr lang="en-US" altLang="zh-CN" sz="3192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altLang="zh-CN" sz="319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with</a:t>
            </a:r>
            <a:r>
              <a:rPr lang="en-US" altLang="zh-CN" sz="3192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altLang="zh-CN" sz="319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BRL-CAD</a:t>
            </a:r>
            <a:r>
              <a:rPr lang="en-US" altLang="zh-CN" sz="211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TM</a:t>
            </a:r>
            <a:r>
              <a:rPr lang="en-US" altLang="zh-CN" sz="3192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 </a:t>
            </a:r>
            <a:r>
              <a:rPr lang="en-US" altLang="zh-CN" sz="3192" b="1" dirty="0" smtClean="0">
                <a:solidFill>
                  <a:schemeClr val="bg1"/>
                </a:solidFill>
                <a:latin typeface="Open Sans Semibold" panose="020B0706030804020204" pitchFamily="34" charset="0"/>
                <a:ea typeface="Open Sans Semibold" panose="020B0706030804020204" pitchFamily="34" charset="0"/>
                <a:cs typeface="Open Sans Semibold" panose="020B0706030804020204" pitchFamily="34" charset="0"/>
              </a:rPr>
              <a:t>6.0</a:t>
            </a:r>
          </a:p>
          <a:p>
            <a:pPr algn="ctr">
              <a:lnSpc>
                <a:spcPts val="3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dirty="0" smtClean="0">
                <a:solidFill>
                  <a:srgbClr val="D91A5D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for Microsoft</a:t>
            </a:r>
            <a:r>
              <a:rPr lang="en-US" altLang="zh-CN" dirty="0" smtClean="0">
                <a:solidFill>
                  <a:srgbClr val="D91A5D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®</a:t>
            </a:r>
            <a:r>
              <a:rPr lang="en-US" altLang="zh-CN" sz="2400" dirty="0" smtClean="0">
                <a:solidFill>
                  <a:srgbClr val="D91A5D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 Windows</a:t>
            </a:r>
            <a:r>
              <a:rPr lang="en-US" altLang="zh-CN" dirty="0" smtClean="0">
                <a:solidFill>
                  <a:srgbClr val="D91A5D"/>
                </a:solidFill>
                <a:ea typeface="Open Sans Semibold" panose="020B0706030804020204" pitchFamily="34" charset="0"/>
                <a:cs typeface="Open Sans Semibold" panose="020B0706030804020204" pitchFamily="34" charset="0"/>
              </a:rPr>
              <a:t>®</a:t>
            </a: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31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Christopher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M.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Pitts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CG2,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Inc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66CC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Chris.Pitts@rdec.redstone.army.mil</a:t>
            </a: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  <a:p>
            <a:pPr algn="ctr">
              <a:lnSpc>
                <a:spcPts val="27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Kimberly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C.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Williams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U.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S.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Army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Aviation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Missile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Research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Development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and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Engineering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Center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(AMRDEC)</a:t>
            </a:r>
          </a:p>
          <a:p>
            <a:pPr algn="ctr">
              <a:lnSpc>
                <a:spcPts val="28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sz="2400" b="1" dirty="0" smtClean="0">
                <a:solidFill>
                  <a:srgbClr val="66CC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Kim.Williams@rdec.redstone.army.mil</a:t>
            </a: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 algn="ctr">
              <a:lnSpc>
                <a:spcPts val="1700"/>
              </a:lnSpc>
              <a:tabLst>
                <a:tab pos="889000" algn="l"/>
                <a:tab pos="927100" algn="l"/>
                <a:tab pos="1143000" algn="l"/>
                <a:tab pos="1320800" algn="l"/>
                <a:tab pos="1397000" algn="l"/>
                <a:tab pos="2057400" algn="l"/>
                <a:tab pos="2146300" algn="l"/>
                <a:tab pos="2197100" algn="l"/>
                <a:tab pos="2222500" algn="l"/>
                <a:tab pos="2908300" algn="l"/>
              </a:tabLst>
            </a:pP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2002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1651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10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59368" y="609600"/>
            <a:ext cx="8627362" cy="6227346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	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Changes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Library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Functions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1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sz="3192" b="1" dirty="0" smtClean="0">
                <a:solidFill>
                  <a:srgbClr val="FFFFFF"/>
                </a:solidFill>
                <a:cs typeface="Times New Roman" pitchFamily="18" charset="0"/>
              </a:rPr>
              <a:t>LIBBU:</a:t>
            </a:r>
          </a:p>
          <a:p>
            <a:pPr>
              <a:lnSpc>
                <a:spcPts val="40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Hard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coded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path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BRL-CAD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location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\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//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all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paths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compatible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with</a:t>
            </a:r>
          </a:p>
          <a:p>
            <a:pPr>
              <a:lnSpc>
                <a:spcPts val="33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parallel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support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was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added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Commented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out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this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line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in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routine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that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frees</a:t>
            </a:r>
          </a:p>
          <a:p>
            <a:pPr>
              <a:lnSpc>
                <a:spcPts val="33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malloc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memory</a:t>
            </a:r>
          </a:p>
          <a:p>
            <a:pPr>
              <a:lnSpc>
                <a:spcPts val="33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			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*((int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*)ptr)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=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-1;</a:t>
            </a:r>
            <a:r>
              <a:rPr lang="en-US" altLang="zh-CN" sz="2807" dirty="0" smtClean="0">
                <a:cs typeface="Times New Roman" pitchFamily="18" charset="0"/>
              </a:rPr>
              <a:t>  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/*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zappo!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3300"/>
                </a:solidFill>
                <a:cs typeface="Times New Roman" pitchFamily="18" charset="0"/>
              </a:rPr>
              <a:t>*/</a:t>
            </a:r>
          </a:p>
          <a:p>
            <a:pPr>
              <a:lnSpc>
                <a:spcPts val="31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		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*</a:t>
            </a:r>
            <a:r>
              <a:rPr lang="en-US" altLang="zh-CN" sz="1992" dirty="0" smtClean="0">
                <a:cs typeface="Times New Roman" pitchFamily="18" charset="0"/>
              </a:rPr>
              <a:t> 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It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causes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crash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under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when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a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material</a:t>
            </a:r>
          </a:p>
          <a:p>
            <a:pPr>
              <a:lnSpc>
                <a:spcPts val="25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		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name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1992" dirty="0" smtClean="0">
                <a:cs typeface="Times New Roman" pitchFamily="18" charset="0"/>
              </a:rPr>
              <a:t> </a:t>
            </a:r>
            <a:r>
              <a:rPr lang="en-US" altLang="zh-CN" sz="1992" b="1" dirty="0" smtClean="0">
                <a:solidFill>
                  <a:srgbClr val="FFFFFF"/>
                </a:solidFill>
                <a:cs typeface="Times New Roman" pitchFamily="18" charset="0"/>
              </a:rPr>
              <a:t>undefined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000"/>
              </a:lnSpc>
              <a:tabLst>
                <a:tab pos="381000" algn="l"/>
                <a:tab pos="1231900" algn="l"/>
                <a:tab pos="1295400" algn="l"/>
                <a:tab pos="2476500" algn="l"/>
                <a:tab pos="2908300" algn="l"/>
              </a:tabLst>
            </a:pPr>
            <a:r>
              <a:rPr lang="en-US" altLang="zh-CN" dirty="0" smtClean="0"/>
              <a:t>					</a:t>
            </a:r>
            <a:endParaRPr lang="en-US" altLang="zh-CN" sz="1392" dirty="0" smtClean="0">
              <a:solidFill>
                <a:srgbClr val="7F7A7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971" y="7325501"/>
            <a:ext cx="179536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10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1651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11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003300" y="1181100"/>
            <a:ext cx="8452635" cy="426527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>
                <a:solidFill>
                  <a:srgbClr val="D91A5D"/>
                </a:solidFill>
                <a:latin typeface="+mj-lt"/>
              </a:rPr>
              <a:t>		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Changes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Library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Functions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900"/>
              </a:lnSpc>
              <a:tabLst>
                <a:tab pos="228600" algn="l"/>
                <a:tab pos="1079500" algn="l"/>
              </a:tabLst>
            </a:pPr>
            <a:r>
              <a:rPr lang="en-US" altLang="zh-CN" sz="3192" b="1" dirty="0" smtClean="0">
                <a:solidFill>
                  <a:srgbClr val="FFFFFF"/>
                </a:solidFill>
                <a:cs typeface="Times New Roman" pitchFamily="18" charset="0"/>
              </a:rPr>
              <a:t>LIBRT: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pipes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pipe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Renamed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variables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near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far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small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avoid</a:t>
            </a:r>
          </a:p>
          <a:p>
            <a:pPr>
              <a:lnSpc>
                <a:spcPts val="33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keywords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Minor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various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system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</a:p>
          <a:p>
            <a:pPr>
              <a:lnSpc>
                <a:spcPts val="3300"/>
              </a:lnSpc>
              <a:tabLst>
                <a:tab pos="228600" algn="l"/>
                <a:tab pos="10795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convert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format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971" y="7325501"/>
            <a:ext cx="172932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11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1651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12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27100" y="1206500"/>
            <a:ext cx="8234690" cy="394467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304800" algn="l"/>
                <a:tab pos="1155700" algn="l"/>
              </a:tabLst>
            </a:pPr>
            <a:r>
              <a:rPr lang="en-US" altLang="zh-CN" dirty="0" smtClean="0">
                <a:latin typeface="+mj-lt"/>
              </a:rPr>
              <a:t>		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Changes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Library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Functions</a:t>
            </a:r>
          </a:p>
          <a:p>
            <a:pPr>
              <a:lnSpc>
                <a:spcPts val="1000"/>
              </a:lnSpc>
            </a:pPr>
            <a:endParaRPr lang="en-US" altLang="zh-CN" dirty="0" smtClean="0">
              <a:latin typeface="+mj-lt"/>
            </a:endParaRP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300"/>
              </a:lnSpc>
              <a:tabLst>
                <a:tab pos="304800" algn="l"/>
                <a:tab pos="1155700" algn="l"/>
              </a:tabLst>
            </a:pPr>
            <a:r>
              <a:rPr lang="en-US" altLang="zh-CN" sz="3192" b="1" dirty="0" smtClean="0">
                <a:solidFill>
                  <a:srgbClr val="FFFFFF"/>
                </a:solidFill>
                <a:cs typeface="Times New Roman" pitchFamily="18" charset="0"/>
              </a:rPr>
              <a:t>LIBFB: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500"/>
              </a:lnSpc>
              <a:tabLst>
                <a:tab pos="304800" algn="l"/>
                <a:tab pos="11557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Frame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buffer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server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are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stubs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304800" algn="l"/>
                <a:tab pos="11557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Added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OPENGL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frame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buffer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interface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</a:p>
          <a:p>
            <a:pPr>
              <a:lnSpc>
                <a:spcPts val="3300"/>
              </a:lnSpc>
              <a:tabLst>
                <a:tab pos="304800" algn="l"/>
                <a:tab pos="11557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304800" algn="l"/>
                <a:tab pos="11557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Only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transient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this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time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971" y="7325501"/>
            <a:ext cx="179536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12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1651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13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079500" y="1130300"/>
            <a:ext cx="8196154" cy="639405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2286000" algn="l"/>
                <a:tab pos="2679700" algn="l"/>
              </a:tabLst>
            </a:pPr>
            <a:r>
              <a:rPr lang="en-US" altLang="zh-CN" dirty="0" smtClean="0"/>
              <a:t>	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Changes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MGED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286000" algn="l"/>
                <a:tab pos="26797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Forced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default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file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open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binary;</a:t>
            </a:r>
          </a:p>
          <a:p>
            <a:pPr>
              <a:lnSpc>
                <a:spcPts val="3300"/>
              </a:lnSpc>
              <a:tabLst>
                <a:tab pos="2286000" algn="l"/>
                <a:tab pos="26797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otherwise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database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file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could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opened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2286000" algn="l"/>
                <a:tab pos="26797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pipes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pipe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286000" algn="l"/>
                <a:tab pos="26797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routines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that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catch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data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from</a:t>
            </a:r>
          </a:p>
          <a:p>
            <a:pPr>
              <a:lnSpc>
                <a:spcPts val="3300"/>
              </a:lnSpc>
              <a:tabLst>
                <a:tab pos="2286000" algn="l"/>
                <a:tab pos="2679700" algn="l"/>
              </a:tabLst>
            </a:pP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stdout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place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in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command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286000" algn="l"/>
                <a:tab pos="26797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Lots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minor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syntax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</a:p>
          <a:p>
            <a:pPr>
              <a:lnSpc>
                <a:spcPts val="3300"/>
              </a:lnSpc>
              <a:tabLst>
                <a:tab pos="2286000" algn="l"/>
                <a:tab pos="26797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compatibility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800"/>
              </a:lnSpc>
              <a:tabLst>
                <a:tab pos="2286000" algn="l"/>
                <a:tab pos="26797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Added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editing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(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edcodes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edmater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etc.)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</a:p>
          <a:p>
            <a:pPr>
              <a:lnSpc>
                <a:spcPts val="3300"/>
              </a:lnSpc>
              <a:tabLst>
                <a:tab pos="2286000" algn="l"/>
                <a:tab pos="26797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open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i="1" dirty="0" smtClean="0">
                <a:solidFill>
                  <a:srgbClr val="FFFFFF"/>
                </a:solidFill>
                <a:cs typeface="Times New Roman" pitchFamily="18" charset="0"/>
              </a:rPr>
              <a:t>notepad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900"/>
              </a:lnSpc>
              <a:tabLst>
                <a:tab pos="2286000" algn="l"/>
                <a:tab pos="2679700" algn="l"/>
              </a:tabLst>
            </a:pPr>
            <a:r>
              <a:rPr lang="en-US" altLang="zh-CN" dirty="0" smtClean="0"/>
              <a:t>		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6" name="Прямоугольник 5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971" y="7325501"/>
            <a:ext cx="179536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13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1651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14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3517900" y="1003300"/>
            <a:ext cx="3510833" cy="495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/>
            </a:pP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DEMONSTRATION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971" y="7325501"/>
            <a:ext cx="179536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14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953838" y="927100"/>
            <a:ext cx="6150723" cy="73866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>
                <a:tab pos="977900" algn="l"/>
              </a:tabLst>
            </a:pP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Geometric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Editing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with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BRL-CAD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6.0</a:t>
            </a:r>
          </a:p>
          <a:p>
            <a:pPr>
              <a:lnSpc>
                <a:spcPts val="2800"/>
              </a:lnSpc>
              <a:tabLst>
                <a:tab pos="977900" algn="l"/>
              </a:tabLst>
            </a:pPr>
            <a:r>
              <a:rPr lang="en-US" altLang="zh-CN" sz="2000" dirty="0" smtClean="0">
                <a:solidFill>
                  <a:srgbClr val="D91A5D"/>
                </a:solidFill>
                <a:latin typeface="+mj-lt"/>
              </a:rPr>
              <a:t>	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for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Microsoft</a:t>
            </a:r>
            <a:r>
              <a:rPr lang="en-US" altLang="zh-CN" sz="28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Windows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765300" y="2463800"/>
            <a:ext cx="101600" cy="28829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019300" y="2463800"/>
            <a:ext cx="6763583" cy="2893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26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Role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Of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AMRDEC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Conversion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Microsoft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Windows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platform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Microsoft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Windows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History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6.0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Conversion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General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Observations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on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the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Conversion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Process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Changes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Library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Functions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Changes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to</a:t>
            </a:r>
            <a:r>
              <a:rPr lang="en-US" altLang="zh-CN" sz="2400" dirty="0" smtClean="0"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 </a:t>
            </a: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MGED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Conclusions</a:t>
            </a:r>
          </a:p>
          <a:p>
            <a:pPr>
              <a:lnSpc>
                <a:spcPts val="2800"/>
              </a:lnSpc>
              <a:tabLst/>
            </a:pPr>
            <a:r>
              <a:rPr lang="en-US" altLang="zh-CN" sz="2400" dirty="0" smtClean="0">
                <a:solidFill>
                  <a:srgbClr val="FFFFFF"/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Demonstration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8971" y="7325501"/>
            <a:ext cx="102592" cy="21730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>
                <a:solidFill>
                  <a:srgbClr val="FF0000"/>
                </a:solidFill>
                <a:cs typeface="Times New Roman" pitchFamily="18" charset="0"/>
              </a:rPr>
              <a:t>2</a:t>
            </a:r>
            <a:endParaRPr lang="en-US" altLang="zh-CN" sz="1392" dirty="0" smtClean="0">
              <a:solidFill>
                <a:srgbClr val="FF0000"/>
              </a:solidFill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231900" y="773596"/>
            <a:ext cx="7960769" cy="617605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>
                <a:solidFill>
                  <a:srgbClr val="FF0000"/>
                </a:solidFill>
                <a:latin typeface="+mj-lt"/>
              </a:rPr>
              <a:t>	</a:t>
            </a:r>
            <a:r>
              <a:rPr lang="en-US" altLang="zh-CN" dirty="0" smtClean="0">
                <a:solidFill>
                  <a:schemeClr val="bg1"/>
                </a:solidFill>
                <a:latin typeface="+mj-lt"/>
              </a:rPr>
              <a:t>	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Role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Of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AMRDEC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400" dirty="0" smtClean="0"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AMRDEC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responsible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providing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data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analyses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in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development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missile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systems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&amp;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aviation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platforms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400" dirty="0" smtClean="0"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BRL-CAD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(raytracing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only)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utilized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: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7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(1)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in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design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level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studies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determine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ordinance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system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requirements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(depth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  <a:r>
              <a:rPr lang="en-US" altLang="zh-CN" sz="2400" dirty="0" smtClean="0"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penetration,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etc.)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(2)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missile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terminal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engagements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(impact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location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terminal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angle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optimizations)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(3)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Map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impact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locations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from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high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fidelity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flight</a:t>
            </a:r>
          </a:p>
          <a:p>
            <a:pPr>
              <a:lnSpc>
                <a:spcPts val="28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simulations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Pk/h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cell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by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cell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maps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914400" algn="l"/>
                <a:tab pos="2159000" algn="l"/>
                <a:tab pos="2527300" algn="l"/>
              </a:tabLst>
            </a:pPr>
            <a:r>
              <a:rPr lang="en-US" altLang="zh-CN" dirty="0" smtClean="0"/>
              <a:t>			</a:t>
            </a:r>
            <a:endParaRPr lang="en-US" altLang="zh-CN" sz="1392" dirty="0" smtClean="0">
              <a:solidFill>
                <a:srgbClr val="7F7A7B"/>
              </a:solidFill>
              <a:cs typeface="Times New Roman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7" name="TextBox 6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3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4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189912" y="685800"/>
            <a:ext cx="8095165" cy="6137578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b="1" dirty="0" smtClean="0">
                <a:solidFill>
                  <a:schemeClr val="bg1"/>
                </a:solidFill>
              </a:rPr>
              <a:t>				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Conversion to Windows platform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  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Silicon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Graphics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computers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are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(1)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Expensive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purchase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(2)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Difficult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keep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maintenance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(3)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Slower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than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personal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computers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  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Personal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computers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are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faster,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cheaper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easier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justify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expense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  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LINUX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not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OS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choice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our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computer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programmers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			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So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-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Porting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Microsoft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became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</a:p>
          <a:p>
            <a:pPr>
              <a:lnSpc>
                <a:spcPts val="33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			</a:t>
            </a:r>
            <a:r>
              <a:rPr lang="en-US" altLang="zh-CN" sz="2807" i="1" dirty="0" smtClean="0">
                <a:solidFill>
                  <a:srgbClr val="FF3300"/>
                </a:solidFill>
                <a:cs typeface="Times New Roman" pitchFamily="18" charset="0"/>
              </a:rPr>
              <a:t>Challenge</a:t>
            </a:r>
          </a:p>
          <a:p>
            <a:pPr>
              <a:lnSpc>
                <a:spcPts val="1500"/>
              </a:lnSpc>
              <a:tabLst>
                <a:tab pos="457200" algn="l"/>
                <a:tab pos="736600" algn="l"/>
                <a:tab pos="914400" algn="l"/>
                <a:tab pos="1219200" algn="l"/>
                <a:tab pos="2603500" algn="l"/>
                <a:tab pos="3416300" algn="l"/>
                <a:tab pos="3644900" algn="l"/>
              </a:tabLst>
            </a:pPr>
            <a:r>
              <a:rPr lang="en-US" altLang="zh-CN" dirty="0" smtClean="0"/>
              <a:t>					</a:t>
            </a:r>
            <a:endParaRPr lang="en-US" altLang="zh-CN" sz="1392" dirty="0" smtClean="0">
              <a:solidFill>
                <a:srgbClr val="7F7A7B"/>
              </a:solidFill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4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5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1231900" y="1066800"/>
            <a:ext cx="6440096" cy="264944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914400" algn="l"/>
                <a:tab pos="14478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BRL-CAD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Windows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History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914400" algn="l"/>
                <a:tab pos="14478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Version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4.4</a:t>
            </a:r>
          </a:p>
          <a:p>
            <a:pPr>
              <a:lnSpc>
                <a:spcPts val="3300"/>
              </a:lnSpc>
              <a:tabLst>
                <a:tab pos="914400" algn="l"/>
                <a:tab pos="14478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LIBRT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LIBWDB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only**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914400" algn="l"/>
                <a:tab pos="14478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Version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5.3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7632700" y="1955800"/>
            <a:ext cx="820738" cy="1726114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1998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40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2001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2146300" y="3619500"/>
            <a:ext cx="5621795" cy="44371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Corresponding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libraries</a:t>
            </a:r>
          </a:p>
        </p:txBody>
      </p:sp>
      <p:sp>
        <p:nvSpPr>
          <p:cNvPr id="8" name="TextBox 1"/>
          <p:cNvSpPr txBox="1"/>
          <p:nvPr/>
        </p:nvSpPr>
        <p:spPr>
          <a:xfrm>
            <a:off x="1231900" y="4470400"/>
            <a:ext cx="1802609" cy="44371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Version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6.0</a:t>
            </a:r>
          </a:p>
        </p:txBody>
      </p:sp>
      <p:sp>
        <p:nvSpPr>
          <p:cNvPr id="9" name="TextBox 1"/>
          <p:cNvSpPr txBox="1"/>
          <p:nvPr/>
        </p:nvSpPr>
        <p:spPr>
          <a:xfrm>
            <a:off x="7632700" y="4470400"/>
            <a:ext cx="820738" cy="44371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2002</a:t>
            </a:r>
          </a:p>
        </p:txBody>
      </p:sp>
      <p:sp>
        <p:nvSpPr>
          <p:cNvPr id="10" name="TextBox 1"/>
          <p:cNvSpPr txBox="1"/>
          <p:nvPr/>
        </p:nvSpPr>
        <p:spPr>
          <a:xfrm>
            <a:off x="1231900" y="4940300"/>
            <a:ext cx="7422866" cy="148245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914400" algn="l"/>
              </a:tabLst>
            </a:pPr>
            <a:r>
              <a:rPr lang="en-US" altLang="zh-CN" dirty="0" smtClean="0"/>
              <a:t>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Corresponding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libraries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>
                <a:tab pos="914400" algn="l"/>
              </a:tabLst>
            </a:pP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**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There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was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not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an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easy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way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port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at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that</a:t>
            </a:r>
            <a:r>
              <a:rPr lang="en-US" altLang="zh-CN" sz="1992" i="1" dirty="0" smtClean="0">
                <a:cs typeface="Times New Roman" pitchFamily="18" charset="0"/>
              </a:rPr>
              <a:t> </a:t>
            </a:r>
            <a:r>
              <a:rPr lang="en-US" altLang="zh-CN" sz="1992" b="1" i="1" dirty="0" smtClean="0">
                <a:solidFill>
                  <a:srgbClr val="FFFFFF"/>
                </a:solidFill>
                <a:cs typeface="Times New Roman" pitchFamily="18" charset="0"/>
              </a:rPr>
              <a:t>time</a:t>
            </a:r>
          </a:p>
        </p:txBody>
      </p:sp>
      <p:sp>
        <p:nvSpPr>
          <p:cNvPr id="12" name="Прямоугольник 11"/>
          <p:cNvSpPr/>
          <p:nvPr/>
        </p:nvSpPr>
        <p:spPr>
          <a:xfrm>
            <a:off x="0" y="7011802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4200"/>
            <a:ext cx="1584177" cy="950507"/>
          </a:xfrm>
          <a:prstGeom prst="rect">
            <a:avLst/>
          </a:prstGeom>
        </p:spPr>
      </p:pic>
      <p:sp>
        <p:nvSpPr>
          <p:cNvPr id="14" name="TextBox 13"/>
          <p:cNvSpPr txBox="1"/>
          <p:nvPr/>
        </p:nvSpPr>
        <p:spPr>
          <a:xfrm>
            <a:off x="478971" y="7326903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5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6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2336800" y="2844800"/>
            <a:ext cx="1067600" cy="2559675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RT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NIRT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LIBBN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LIBBU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LIBDM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5613400" y="2895600"/>
            <a:ext cx="1893147" cy="382925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LIBBN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LIBBU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LIBDM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LIBFB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LIBOPTICAL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LIBRT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LIBSYSV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LIBTERMIO</a:t>
            </a:r>
          </a:p>
          <a:p>
            <a:pPr>
              <a:lnSpc>
                <a:spcPts val="3300"/>
              </a:lnSpc>
              <a:tabLst/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LIBWDB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1600200" y="1130300"/>
            <a:ext cx="6882462" cy="11490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500"/>
              </a:lnSpc>
              <a:tabLst>
                <a:tab pos="1219200" algn="l"/>
              </a:tabLst>
            </a:pPr>
            <a:r>
              <a:rPr lang="en-US" altLang="zh-CN" dirty="0" smtClean="0">
                <a:solidFill>
                  <a:srgbClr val="D91A5D"/>
                </a:solidFill>
                <a:latin typeface="+mj-lt"/>
              </a:rPr>
              <a:t>	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BRL-CAD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6.0</a:t>
            </a:r>
            <a:r>
              <a:rPr lang="en-US" altLang="zh-CN" sz="319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19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Conversion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100"/>
              </a:lnSpc>
              <a:tabLst>
                <a:tab pos="1219200" algn="l"/>
              </a:tabLst>
            </a:pPr>
            <a:r>
              <a:rPr lang="en-US" altLang="zh-CN" sz="2400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•</a:t>
            </a:r>
            <a:r>
              <a:rPr lang="en-US" altLang="zh-CN" sz="24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following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tools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libraries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were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converted</a:t>
            </a:r>
            <a:r>
              <a:rPr lang="en-US" altLang="zh-CN" sz="2400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: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6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759200" y="7086600"/>
            <a:ext cx="28194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BRL-CAD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User’s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Group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Meeting</a:t>
            </a:r>
            <a:r>
              <a:rPr lang="en-US" altLang="zh-CN" sz="1392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2002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7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914400" y="1181100"/>
            <a:ext cx="8707961" cy="357277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000"/>
              </a:lnSpc>
              <a:tabLst>
                <a:tab pos="533400" algn="l"/>
              </a:tabLst>
            </a:pPr>
            <a:r>
              <a:rPr lang="en-US" altLang="zh-CN" dirty="0" smtClean="0"/>
              <a:t>	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General</a:t>
            </a:r>
            <a:r>
              <a:rPr lang="en-US" altLang="zh-CN" sz="271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Observations</a:t>
            </a:r>
            <a:r>
              <a:rPr lang="en-US" altLang="zh-CN" sz="271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on</a:t>
            </a:r>
            <a:r>
              <a:rPr lang="en-US" altLang="zh-CN" sz="271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the</a:t>
            </a:r>
            <a:r>
              <a:rPr lang="en-US" altLang="zh-CN" sz="271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Conversion</a:t>
            </a:r>
            <a:r>
              <a:rPr lang="en-US" altLang="zh-CN" sz="2712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712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Process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900"/>
              </a:lnSpc>
              <a:tabLst>
                <a:tab pos="5334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TCL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100%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cross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platform,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there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are</a:t>
            </a:r>
          </a:p>
          <a:p>
            <a:pPr>
              <a:lnSpc>
                <a:spcPts val="3300"/>
              </a:lnSpc>
              <a:tabLst>
                <a:tab pos="5334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UNIX/Microsoft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only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routines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</a:p>
          <a:p>
            <a:pPr>
              <a:lnSpc>
                <a:spcPts val="3300"/>
              </a:lnSpc>
              <a:tabLst>
                <a:tab pos="5334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MGED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uses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some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of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these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UNIX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only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routines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700"/>
              </a:lnSpc>
              <a:tabLst>
                <a:tab pos="533400" algn="l"/>
              </a:tabLst>
            </a:pPr>
            <a:r>
              <a:rPr lang="en-US" altLang="zh-CN" sz="2807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is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forgiving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memory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UNIX</a:t>
            </a:r>
          </a:p>
          <a:p>
            <a:pPr>
              <a:lnSpc>
                <a:spcPts val="3300"/>
              </a:lnSpc>
              <a:tabLst>
                <a:tab pos="5334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(i.e.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memory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leaks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appeared)</a:t>
            </a:r>
          </a:p>
        </p:txBody>
      </p:sp>
      <p:sp>
        <p:nvSpPr>
          <p:cNvPr id="7" name="Прямоугольник 6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9" name="TextBox 8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7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80150" cy="212879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8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308100" y="1892300"/>
            <a:ext cx="2191818" cy="17132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9144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Upgraded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from:</a:t>
            </a:r>
          </a:p>
          <a:p>
            <a:pPr>
              <a:lnSpc>
                <a:spcPts val="3300"/>
              </a:lnSpc>
              <a:tabLst>
                <a:tab pos="9144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TCL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8.3</a:t>
            </a:r>
          </a:p>
          <a:p>
            <a:pPr>
              <a:lnSpc>
                <a:spcPts val="3300"/>
              </a:lnSpc>
              <a:tabLst>
                <a:tab pos="9144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TK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8.3</a:t>
            </a:r>
          </a:p>
          <a:p>
            <a:pPr>
              <a:lnSpc>
                <a:spcPts val="3300"/>
              </a:lnSpc>
              <a:tabLst>
                <a:tab pos="9144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ITCL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3.2</a:t>
            </a:r>
          </a:p>
        </p:txBody>
      </p:sp>
      <p:sp>
        <p:nvSpPr>
          <p:cNvPr id="5" name="TextBox 1"/>
          <p:cNvSpPr txBox="1"/>
          <p:nvPr/>
        </p:nvSpPr>
        <p:spPr>
          <a:xfrm>
            <a:off x="4965700" y="1892300"/>
            <a:ext cx="1428533" cy="171329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889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to:</a:t>
            </a:r>
          </a:p>
          <a:p>
            <a:pPr>
              <a:lnSpc>
                <a:spcPts val="3300"/>
              </a:lnSpc>
              <a:tabLst>
                <a:tab pos="889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TCL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8.4</a:t>
            </a:r>
          </a:p>
          <a:p>
            <a:pPr>
              <a:lnSpc>
                <a:spcPts val="3300"/>
              </a:lnSpc>
              <a:tabLst>
                <a:tab pos="889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TK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8.4</a:t>
            </a:r>
          </a:p>
          <a:p>
            <a:pPr>
              <a:lnSpc>
                <a:spcPts val="3300"/>
              </a:lnSpc>
              <a:tabLst>
                <a:tab pos="889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ITCL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3.2.1</a:t>
            </a:r>
          </a:p>
        </p:txBody>
      </p:sp>
      <p:sp>
        <p:nvSpPr>
          <p:cNvPr id="6" name="TextBox 1"/>
          <p:cNvSpPr txBox="1"/>
          <p:nvPr/>
        </p:nvSpPr>
        <p:spPr>
          <a:xfrm>
            <a:off x="1155700" y="3670300"/>
            <a:ext cx="7206012" cy="3765133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>
                <a:tab pos="1066800" algn="l"/>
                <a:tab pos="2603500" algn="l"/>
              </a:tabLst>
            </a:pPr>
            <a:r>
              <a:rPr lang="en-US" altLang="zh-CN" sz="1400" dirty="0" smtClean="0"/>
              <a:t>	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IWIDGETS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3.0.0</a:t>
            </a:r>
            <a:r>
              <a:rPr lang="en-US" altLang="zh-CN" sz="2400" dirty="0" smtClean="0"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IWIDGETS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4.0.0</a:t>
            </a:r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3600"/>
              </a:lnSpc>
              <a:tabLst>
                <a:tab pos="1066800" algn="l"/>
                <a:tab pos="2603500" algn="l"/>
              </a:tabLst>
            </a:pPr>
            <a:r>
              <a:rPr lang="en-US" altLang="zh-CN" sz="2400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These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upgrades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solved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problems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with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path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names,</a:t>
            </a:r>
          </a:p>
          <a:p>
            <a:pPr>
              <a:lnSpc>
                <a:spcPts val="3300"/>
              </a:lnSpc>
              <a:tabLst>
                <a:tab pos="1066800" algn="l"/>
                <a:tab pos="26035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mainly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/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(UNIX)</a:t>
            </a:r>
            <a:r>
              <a:rPr lang="en-US" altLang="zh-CN" sz="2400" dirty="0" smtClean="0">
                <a:cs typeface="Times New Roman" pitchFamily="18" charset="0"/>
              </a:rPr>
              <a:t> 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vs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\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(Windows)</a:t>
            </a:r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3300"/>
              </a:lnSpc>
              <a:tabLst>
                <a:tab pos="1066800" algn="l"/>
                <a:tab pos="2603500" algn="l"/>
              </a:tabLst>
            </a:pPr>
            <a:r>
              <a:rPr lang="en-US" altLang="zh-CN" sz="2400" dirty="0" smtClean="0">
                <a:solidFill>
                  <a:srgbClr val="FFFFFF"/>
                </a:solidFill>
                <a:cs typeface="Times New Roman" pitchFamily="18" charset="0"/>
              </a:rPr>
              <a:t>•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In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upgrading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above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libraries,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some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TCL</a:t>
            </a:r>
          </a:p>
          <a:p>
            <a:pPr>
              <a:lnSpc>
                <a:spcPts val="3300"/>
              </a:lnSpc>
              <a:tabLst>
                <a:tab pos="1066800" algn="l"/>
                <a:tab pos="26035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scripts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had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be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updated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with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new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ways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call</a:t>
            </a:r>
          </a:p>
          <a:p>
            <a:pPr>
              <a:lnSpc>
                <a:spcPts val="3300"/>
              </a:lnSpc>
              <a:tabLst>
                <a:tab pos="1066800" algn="l"/>
                <a:tab pos="2603500" algn="l"/>
              </a:tabLst>
            </a:pP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400" dirty="0" smtClean="0">
                <a:cs typeface="Times New Roman" pitchFamily="18" charset="0"/>
              </a:rPr>
              <a:t> </a:t>
            </a:r>
            <a:r>
              <a:rPr lang="en-US" altLang="zh-CN" sz="2400" b="1" dirty="0" smtClean="0">
                <a:solidFill>
                  <a:srgbClr val="FFFFFF"/>
                </a:solidFill>
                <a:cs typeface="Times New Roman" pitchFamily="18" charset="0"/>
              </a:rPr>
              <a:t>functions</a:t>
            </a:r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1000"/>
              </a:lnSpc>
            </a:pPr>
            <a:endParaRPr lang="en-US" altLang="zh-CN" sz="1400" dirty="0" smtClean="0"/>
          </a:p>
          <a:p>
            <a:pPr>
              <a:lnSpc>
                <a:spcPts val="2100"/>
              </a:lnSpc>
              <a:tabLst>
                <a:tab pos="1066800" algn="l"/>
                <a:tab pos="2603500" algn="l"/>
              </a:tabLst>
            </a:pPr>
            <a:r>
              <a:rPr lang="en-US" altLang="zh-CN" sz="1400" dirty="0" smtClean="0"/>
              <a:t>		</a:t>
            </a: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BRL-CAD</a:t>
            </a:r>
            <a:r>
              <a:rPr lang="en-US" altLang="zh-CN" sz="1100" dirty="0" smtClean="0">
                <a:cs typeface="Times New Roman" pitchFamily="18" charset="0"/>
              </a:rPr>
              <a:t> </a:t>
            </a: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User’s</a:t>
            </a:r>
            <a:r>
              <a:rPr lang="en-US" altLang="zh-CN" sz="1100" dirty="0" smtClean="0">
                <a:cs typeface="Times New Roman" pitchFamily="18" charset="0"/>
              </a:rPr>
              <a:t> </a:t>
            </a: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Group</a:t>
            </a:r>
            <a:r>
              <a:rPr lang="en-US" altLang="zh-CN" sz="1100" dirty="0" smtClean="0">
                <a:cs typeface="Times New Roman" pitchFamily="18" charset="0"/>
              </a:rPr>
              <a:t> </a:t>
            </a: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Meeting</a:t>
            </a:r>
            <a:r>
              <a:rPr lang="en-US" altLang="zh-CN" sz="1100" dirty="0" smtClean="0">
                <a:cs typeface="Times New Roman" pitchFamily="18" charset="0"/>
              </a:rPr>
              <a:t> </a:t>
            </a:r>
            <a:r>
              <a:rPr lang="en-US" altLang="zh-CN" sz="1100" dirty="0" smtClean="0">
                <a:solidFill>
                  <a:srgbClr val="7F7A7B"/>
                </a:solidFill>
                <a:cs typeface="Times New Roman" pitchFamily="18" charset="0"/>
              </a:rPr>
              <a:t>2002</a:t>
            </a:r>
          </a:p>
        </p:txBody>
      </p:sp>
      <p:sp>
        <p:nvSpPr>
          <p:cNvPr id="7" name="TextBox 1"/>
          <p:cNvSpPr txBox="1"/>
          <p:nvPr/>
        </p:nvSpPr>
        <p:spPr>
          <a:xfrm>
            <a:off x="845759" y="1155699"/>
            <a:ext cx="8443081" cy="443711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100"/>
              </a:lnSpc>
              <a:tabLst/>
            </a:pP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General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Observations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on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the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Conversion</a:t>
            </a:r>
            <a:r>
              <a:rPr lang="en-US" altLang="zh-CN" sz="2807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Process</a:t>
            </a:r>
          </a:p>
        </p:txBody>
      </p:sp>
      <p:sp>
        <p:nvSpPr>
          <p:cNvPr id="9" name="Прямоугольник 8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11" name="TextBox 10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8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9004300" y="7086600"/>
            <a:ext cx="76200" cy="1651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en-US" altLang="zh-CN" sz="1392" dirty="0" smtClean="0">
                <a:solidFill>
                  <a:srgbClr val="7F7A7B"/>
                </a:solidFill>
                <a:latin typeface="Times New Roman" pitchFamily="18" charset="0"/>
                <a:cs typeface="Times New Roman" pitchFamily="18" charset="0"/>
              </a:rPr>
              <a:t>9</a:t>
            </a:r>
          </a:p>
        </p:txBody>
      </p:sp>
      <p:sp>
        <p:nvSpPr>
          <p:cNvPr id="4" name="TextBox 1"/>
          <p:cNvSpPr txBox="1"/>
          <p:nvPr/>
        </p:nvSpPr>
        <p:spPr>
          <a:xfrm>
            <a:off x="1219459" y="958850"/>
            <a:ext cx="7543800" cy="6210300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39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Changes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to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Library</a:t>
            </a:r>
            <a:r>
              <a:rPr lang="en-US" altLang="zh-CN" sz="3600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 </a:t>
            </a:r>
            <a:r>
              <a:rPr lang="en-US" altLang="zh-CN" sz="3600" b="1" dirty="0" smtClean="0">
                <a:solidFill>
                  <a:srgbClr val="D91A5D"/>
                </a:solidFill>
                <a:latin typeface="+mj-lt"/>
                <a:cs typeface="Times New Roman" pitchFamily="18" charset="0"/>
              </a:rPr>
              <a:t>Functions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9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LIBBN,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LIBOPTICAL,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LIBSYSV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LIBWDB: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Required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little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changes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(updates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to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reflect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current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programming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practices)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LIBTERMIO: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Made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all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stubs;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calls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are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there,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but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have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no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functionality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32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LIBDM: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Added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an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OpenGL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display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manager</a:t>
            </a:r>
            <a:r>
              <a:rPr lang="en-US" altLang="zh-CN" sz="2807" dirty="0" smtClean="0">
                <a:cs typeface="Times New Roman" pitchFamily="18" charset="0"/>
              </a:rPr>
              <a:t> 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for</a:t>
            </a:r>
          </a:p>
          <a:p>
            <a:pPr>
              <a:lnSpc>
                <a:spcPts val="3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	</a:t>
            </a:r>
            <a:r>
              <a:rPr lang="en-US" altLang="zh-CN" sz="2807" b="1" dirty="0" smtClean="0">
                <a:solidFill>
                  <a:srgbClr val="FFFFFF"/>
                </a:solidFill>
                <a:cs typeface="Times New Roman" pitchFamily="18" charset="0"/>
              </a:rPr>
              <a:t>Windows</a:t>
            </a:r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1000"/>
              </a:lnSpc>
            </a:pPr>
            <a:endParaRPr lang="en-US" altLang="zh-CN" dirty="0" smtClean="0"/>
          </a:p>
          <a:p>
            <a:pPr>
              <a:lnSpc>
                <a:spcPts val="2300"/>
              </a:lnSpc>
              <a:tabLst>
                <a:tab pos="850900" algn="l"/>
                <a:tab pos="914400" algn="l"/>
                <a:tab pos="2527300" algn="l"/>
              </a:tabLst>
            </a:pPr>
            <a:r>
              <a:rPr lang="en-US" altLang="zh-CN" dirty="0" smtClean="0"/>
              <a:t>			</a:t>
            </a:r>
            <a:endParaRPr lang="en-US" altLang="zh-CN" sz="1392" dirty="0" smtClean="0">
              <a:solidFill>
                <a:srgbClr val="7F7A7B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0" y="7010400"/>
            <a:ext cx="10058400" cy="761966"/>
          </a:xfrm>
          <a:prstGeom prst="rect">
            <a:avLst/>
          </a:prstGeom>
          <a:solidFill>
            <a:srgbClr val="33333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zh-CN" dirty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BRL-CAD User’s Group Meeting </a:t>
            </a:r>
            <a:r>
              <a:rPr lang="en-US" altLang="zh-CN" dirty="0" smtClean="0">
                <a:solidFill>
                  <a:schemeClr val="bg1">
                    <a:lumMod val="95000"/>
                  </a:schemeClr>
                </a:solidFill>
                <a:latin typeface="Open Sans Light" panose="020B0306030504020204" pitchFamily="34" charset="0"/>
                <a:ea typeface="Open Sans Light" panose="020B0306030504020204" pitchFamily="34" charset="0"/>
                <a:cs typeface="Open Sans Light" panose="020B0306030504020204" pitchFamily="34" charset="0"/>
              </a:rPr>
              <a:t>2002</a:t>
            </a:r>
            <a:endParaRPr lang="en-US" altLang="zh-CN" dirty="0">
              <a:solidFill>
                <a:schemeClr val="bg1">
                  <a:lumMod val="95000"/>
                </a:schemeClr>
              </a:solidFill>
              <a:latin typeface="Open Sans Light" panose="020B0306030504020204" pitchFamily="34" charset="0"/>
              <a:ea typeface="Open Sans Light" panose="020B0306030504020204" pitchFamily="34" charset="0"/>
              <a:cs typeface="Open Sans Light" panose="020B0306030504020204" pitchFamily="34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46100" y="6932798"/>
            <a:ext cx="1584177" cy="950507"/>
          </a:xfrm>
          <a:prstGeom prst="rect">
            <a:avLst/>
          </a:prstGeom>
        </p:spPr>
      </p:pic>
      <p:sp>
        <p:nvSpPr>
          <p:cNvPr id="8" name="TextBox 7"/>
          <p:cNvSpPr txBox="1"/>
          <p:nvPr/>
        </p:nvSpPr>
        <p:spPr>
          <a:xfrm>
            <a:off x="478971" y="7325501"/>
            <a:ext cx="89768" cy="213007"/>
          </a:xfrm>
          <a:prstGeom prst="rect">
            <a:avLst/>
          </a:prstGeom>
          <a:noFill/>
        </p:spPr>
        <p:txBody>
          <a:bodyPr wrap="none" lIns="0" tIns="0" rIns="0" rtlCol="0">
            <a:spAutoFit/>
          </a:bodyPr>
          <a:lstStyle/>
          <a:p>
            <a:pPr>
              <a:lnSpc>
                <a:spcPts val="1300"/>
              </a:lnSpc>
              <a:tabLst/>
            </a:pPr>
            <a:r>
              <a:rPr lang="ru-RU" altLang="zh-CN" sz="1392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9</a:t>
            </a:r>
            <a:endParaRPr lang="en-US" altLang="zh-CN" sz="1392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Другая 1">
      <a:dk1>
        <a:srgbClr val="ECECEC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Другая 2">
      <a:majorFont>
        <a:latin typeface="Open Sans Semibold"/>
        <a:ea typeface=""/>
        <a:cs typeface=""/>
      </a:majorFont>
      <a:minorFont>
        <a:latin typeface="Open Sans Light"/>
        <a:ea typeface=""/>
        <a:cs typeface="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29</TotalTime>
  <Words>251</Words>
  <Application>Microsoft Office PowerPoint</Application>
  <PresentationFormat>Произвольный</PresentationFormat>
  <Paragraphs>316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Тема1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sasha</dc:creator>
  <cp:lastModifiedBy>sasha</cp:lastModifiedBy>
  <cp:revision>7</cp:revision>
  <dcterms:created xsi:type="dcterms:W3CDTF">2006-08-16T00:00:00Z</dcterms:created>
  <dcterms:modified xsi:type="dcterms:W3CDTF">2013-12-18T13:02:11Z</dcterms:modified>
</cp:coreProperties>
</file>